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" panose="00000500000000000000"/>
      <p:regular r:id="rId17"/>
    </p:embeddedFont>
    <p:embeddedFont>
      <p:font typeface="Montserrat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image" Target="../media/image10.png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4630400" cy="161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08313" y="153829"/>
            <a:ext cx="1613773" cy="12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777145" y="1801137"/>
            <a:ext cx="5076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550"/>
              <a:buFont typeface="Barlow" panose="00000500000000000000"/>
              <a:buNone/>
            </a:pPr>
            <a:r>
              <a:rPr lang="en-US" sz="25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TECHNOLOGY ENTREPRENEURSHIP</a:t>
            </a:r>
            <a:endParaRPr sz="2550" b="0" i="0" u="none" strike="noStrike" cap="none"/>
          </a:p>
        </p:txBody>
      </p:sp>
      <p:sp>
        <p:nvSpPr>
          <p:cNvPr id="59" name="Google Shape;59;p13"/>
          <p:cNvSpPr/>
          <p:nvPr/>
        </p:nvSpPr>
        <p:spPr>
          <a:xfrm>
            <a:off x="4778060" y="2727998"/>
            <a:ext cx="5074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000"/>
              <a:buFont typeface="Barlow" panose="00000500000000000000"/>
              <a:buNone/>
            </a:pPr>
            <a:r>
              <a:rPr lang="en-US" sz="200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COMPUTER SCIENCE ENGINEERING (AI &amp; ML)</a:t>
            </a:r>
            <a:endParaRPr sz="2000" b="0" i="0" u="none" strike="noStrike" cap="none"/>
          </a:p>
        </p:txBody>
      </p:sp>
      <p:sp>
        <p:nvSpPr>
          <p:cNvPr id="60" name="Google Shape;60;p13"/>
          <p:cNvSpPr/>
          <p:nvPr/>
        </p:nvSpPr>
        <p:spPr>
          <a:xfrm>
            <a:off x="662940" y="3157895"/>
            <a:ext cx="3239929" cy="40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550"/>
              <a:buFont typeface="Barlow" panose="00000500000000000000"/>
              <a:buNone/>
            </a:pPr>
            <a:r>
              <a:rPr lang="en-US" sz="25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Team No. 16</a:t>
            </a:r>
            <a:endParaRPr sz="2550" b="0" i="0" u="none" strike="noStrike" cap="none"/>
          </a:p>
        </p:txBody>
      </p:sp>
      <p:sp>
        <p:nvSpPr>
          <p:cNvPr id="61" name="Google Shape;61;p13"/>
          <p:cNvSpPr/>
          <p:nvPr/>
        </p:nvSpPr>
        <p:spPr>
          <a:xfrm>
            <a:off x="662940" y="3747492"/>
            <a:ext cx="13304520" cy="206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3"/>
          <p:cNvSpPr/>
          <p:nvPr/>
        </p:nvSpPr>
        <p:spPr>
          <a:xfrm>
            <a:off x="670560" y="3755112"/>
            <a:ext cx="13289280" cy="40909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3"/>
          <p:cNvSpPr/>
          <p:nvPr/>
        </p:nvSpPr>
        <p:spPr>
          <a:xfrm>
            <a:off x="793671" y="3836551"/>
            <a:ext cx="6394609" cy="246221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Roll Number</a:t>
            </a:r>
            <a:endParaRPr sz="1200" b="0" i="0" u="none" strike="noStrike" cap="none"/>
          </a:p>
        </p:txBody>
      </p:sp>
      <p:sp>
        <p:nvSpPr>
          <p:cNvPr id="65" name="Google Shape;65;p13"/>
          <p:cNvSpPr/>
          <p:nvPr/>
        </p:nvSpPr>
        <p:spPr>
          <a:xfrm>
            <a:off x="7090400" y="3759276"/>
            <a:ext cx="6869400" cy="405000"/>
          </a:xfrm>
          <a:prstGeom prst="rect">
            <a:avLst/>
          </a:prstGeom>
          <a:solidFill>
            <a:srgbClr val="1A53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3"/>
          <p:cNvSpPr/>
          <p:nvPr/>
        </p:nvSpPr>
        <p:spPr>
          <a:xfrm>
            <a:off x="7442121" y="3836551"/>
            <a:ext cx="6394609" cy="2462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the Student</a:t>
            </a:r>
            <a:endParaRPr sz="1200" b="0" i="0" u="none" strike="noStrike" cap="none"/>
          </a:p>
        </p:txBody>
      </p:sp>
      <p:sp>
        <p:nvSpPr>
          <p:cNvPr id="67" name="Google Shape;67;p13"/>
          <p:cNvSpPr/>
          <p:nvPr/>
        </p:nvSpPr>
        <p:spPr>
          <a:xfrm>
            <a:off x="670560" y="4164211"/>
            <a:ext cx="13289280" cy="40909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3"/>
          <p:cNvSpPr/>
          <p:nvPr/>
        </p:nvSpPr>
        <p:spPr>
          <a:xfrm>
            <a:off x="670560" y="4164211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3"/>
          <p:cNvSpPr/>
          <p:nvPr/>
        </p:nvSpPr>
        <p:spPr>
          <a:xfrm>
            <a:off x="793671" y="4245650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25885A6615</a:t>
            </a:r>
            <a:endParaRPr sz="1200" b="0" i="0" u="none" strike="noStrike" cap="none"/>
          </a:p>
        </p:txBody>
      </p:sp>
      <p:sp>
        <p:nvSpPr>
          <p:cNvPr id="70" name="Google Shape;70;p13"/>
          <p:cNvSpPr/>
          <p:nvPr/>
        </p:nvSpPr>
        <p:spPr>
          <a:xfrm>
            <a:off x="7315200" y="4164211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3"/>
          <p:cNvSpPr/>
          <p:nvPr/>
        </p:nvSpPr>
        <p:spPr>
          <a:xfrm>
            <a:off x="7442121" y="4245650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B.Tejasri</a:t>
            </a:r>
            <a:endParaRPr sz="1200" b="0" i="0" u="none" strike="noStrike" cap="none"/>
          </a:p>
        </p:txBody>
      </p:sp>
      <p:sp>
        <p:nvSpPr>
          <p:cNvPr id="72" name="Google Shape;72;p13"/>
          <p:cNvSpPr/>
          <p:nvPr/>
        </p:nvSpPr>
        <p:spPr>
          <a:xfrm>
            <a:off x="670560" y="4573310"/>
            <a:ext cx="13289280" cy="40909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3"/>
          <p:cNvSpPr/>
          <p:nvPr/>
        </p:nvSpPr>
        <p:spPr>
          <a:xfrm>
            <a:off x="670560" y="4573310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/>
          <p:nvPr/>
        </p:nvSpPr>
        <p:spPr>
          <a:xfrm>
            <a:off x="793671" y="4654748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25885A6616</a:t>
            </a:r>
            <a:endParaRPr sz="1200" b="0" i="0" u="none" strike="noStrike" cap="none"/>
          </a:p>
        </p:txBody>
      </p:sp>
      <p:sp>
        <p:nvSpPr>
          <p:cNvPr id="75" name="Google Shape;75;p13"/>
          <p:cNvSpPr/>
          <p:nvPr/>
        </p:nvSpPr>
        <p:spPr>
          <a:xfrm>
            <a:off x="7315200" y="4573310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13"/>
          <p:cNvSpPr/>
          <p:nvPr/>
        </p:nvSpPr>
        <p:spPr>
          <a:xfrm>
            <a:off x="7442121" y="4654748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B.Shiva</a:t>
            </a:r>
            <a:endParaRPr sz="1200" b="0" i="0" u="none" strike="noStrike" cap="none"/>
          </a:p>
        </p:txBody>
      </p:sp>
      <p:sp>
        <p:nvSpPr>
          <p:cNvPr id="77" name="Google Shape;77;p13"/>
          <p:cNvSpPr/>
          <p:nvPr/>
        </p:nvSpPr>
        <p:spPr>
          <a:xfrm>
            <a:off x="670560" y="4982408"/>
            <a:ext cx="13289280" cy="40909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3"/>
          <p:cNvSpPr/>
          <p:nvPr/>
        </p:nvSpPr>
        <p:spPr>
          <a:xfrm>
            <a:off x="670560" y="4982408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13"/>
          <p:cNvSpPr/>
          <p:nvPr/>
        </p:nvSpPr>
        <p:spPr>
          <a:xfrm>
            <a:off x="793671" y="5063847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25885A6618</a:t>
            </a:r>
            <a:endParaRPr sz="1200" b="0" i="0" u="none" strike="noStrike" cap="none"/>
          </a:p>
        </p:txBody>
      </p:sp>
      <p:sp>
        <p:nvSpPr>
          <p:cNvPr id="80" name="Google Shape;80;p13"/>
          <p:cNvSpPr/>
          <p:nvPr/>
        </p:nvSpPr>
        <p:spPr>
          <a:xfrm>
            <a:off x="7315200" y="4982408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13"/>
          <p:cNvSpPr/>
          <p:nvPr/>
        </p:nvSpPr>
        <p:spPr>
          <a:xfrm>
            <a:off x="7442121" y="5063847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P.Anil</a:t>
            </a:r>
            <a:endParaRPr sz="1200" b="0" i="0" u="none" strike="noStrike" cap="none"/>
          </a:p>
        </p:txBody>
      </p:sp>
      <p:sp>
        <p:nvSpPr>
          <p:cNvPr id="82" name="Google Shape;82;p13"/>
          <p:cNvSpPr/>
          <p:nvPr/>
        </p:nvSpPr>
        <p:spPr>
          <a:xfrm>
            <a:off x="670560" y="5391507"/>
            <a:ext cx="13289280" cy="40909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3"/>
          <p:cNvSpPr/>
          <p:nvPr/>
        </p:nvSpPr>
        <p:spPr>
          <a:xfrm>
            <a:off x="670560" y="5391507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3"/>
          <p:cNvSpPr/>
          <p:nvPr/>
        </p:nvSpPr>
        <p:spPr>
          <a:xfrm>
            <a:off x="793671" y="5472946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25885A6619</a:t>
            </a:r>
            <a:endParaRPr sz="1200" b="0" i="0" u="none" strike="noStrike" cap="none"/>
          </a:p>
        </p:txBody>
      </p:sp>
      <p:sp>
        <p:nvSpPr>
          <p:cNvPr id="85" name="Google Shape;85;p13"/>
          <p:cNvSpPr/>
          <p:nvPr/>
        </p:nvSpPr>
        <p:spPr>
          <a:xfrm>
            <a:off x="7315200" y="5391507"/>
            <a:ext cx="6644640" cy="409099"/>
          </a:xfrm>
          <a:prstGeom prst="rect">
            <a:avLst/>
          </a:prstGeom>
          <a:solidFill>
            <a:srgbClr val="C5D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3"/>
          <p:cNvSpPr/>
          <p:nvPr/>
        </p:nvSpPr>
        <p:spPr>
          <a:xfrm>
            <a:off x="7442121" y="5472946"/>
            <a:ext cx="63946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1E2C3B"/>
              </a:buClr>
              <a:buSzPts val="1200"/>
              <a:buFont typeface="Montserrat"/>
              <a:buNone/>
            </a:pPr>
            <a:r>
              <a:rPr lang="en-US" sz="1200" b="1" i="0" u="none" strike="noStrike" cap="none">
                <a:solidFill>
                  <a:srgbClr val="1E2C3B"/>
                </a:solidFill>
                <a:latin typeface="Montserrat"/>
                <a:ea typeface="Montserrat"/>
                <a:cs typeface="Montserrat"/>
                <a:sym typeface="Montserrat"/>
              </a:rPr>
              <a:t>R.Architha</a:t>
            </a:r>
            <a:endParaRPr sz="1200" b="0" i="0" u="none" strike="noStrike" cap="none"/>
          </a:p>
        </p:txBody>
      </p:sp>
      <p:sp>
        <p:nvSpPr>
          <p:cNvPr id="87" name="Google Shape;87;p13"/>
          <p:cNvSpPr/>
          <p:nvPr/>
        </p:nvSpPr>
        <p:spPr>
          <a:xfrm>
            <a:off x="9964989" y="5998375"/>
            <a:ext cx="140745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500"/>
              <a:buFont typeface="Barlow" panose="00000500000000000000"/>
              <a:buNone/>
            </a:pPr>
            <a:r>
              <a:rPr lang="en-US" sz="160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Under the Supervision of                                                                                              </a:t>
            </a:r>
            <a:endParaRPr sz="1600" b="1" i="0" u="none" strike="noStrike" cap="none"/>
          </a:p>
        </p:txBody>
      </p:sp>
      <p:sp>
        <p:nvSpPr>
          <p:cNvPr id="88" name="Google Shape;88;p13"/>
          <p:cNvSpPr/>
          <p:nvPr/>
        </p:nvSpPr>
        <p:spPr>
          <a:xfrm>
            <a:off x="8790865" y="6515102"/>
            <a:ext cx="19440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500"/>
              <a:buFont typeface="Barlow" panose="000005000000000000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Mr. G Krishna Teja</a:t>
            </a:r>
            <a:endParaRPr sz="16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8790865" y="7013149"/>
            <a:ext cx="133044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Montserrat"/>
              <a:buNone/>
            </a:pPr>
            <a:r>
              <a:rPr lang="en-US" sz="135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Assistant Professor</a:t>
            </a:r>
            <a:endParaRPr sz="135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8790875" y="7346375"/>
            <a:ext cx="128031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Montserrat"/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Department of ME</a:t>
            </a:r>
            <a:endParaRPr sz="13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1732400" y="6439150"/>
            <a:ext cx="33438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35560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 b="1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Ms.Sirisha</a:t>
            </a:r>
            <a:endParaRPr sz="1550" b="1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25400" marR="35560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5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Assistant Professor</a:t>
            </a:r>
            <a:endParaRPr sz="1450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Department of ECE</a:t>
            </a:r>
            <a:endParaRPr sz="700"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1" name="Google Shape;65;p13"/>
          <p:cNvSpPr/>
          <p:nvPr/>
        </p:nvSpPr>
        <p:spPr>
          <a:xfrm>
            <a:off x="658495" y="3754755"/>
            <a:ext cx="6656705" cy="405130"/>
          </a:xfrm>
          <a:prstGeom prst="rect">
            <a:avLst/>
          </a:prstGeom>
          <a:solidFill>
            <a:srgbClr val="1A53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6;p13"/>
          <p:cNvSpPr/>
          <p:nvPr/>
        </p:nvSpPr>
        <p:spPr>
          <a:xfrm>
            <a:off x="793671" y="3836551"/>
            <a:ext cx="6394609" cy="2462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 b="1" i="0" u="none" strike="noStrike" cap="none">
                <a:solidFill>
                  <a:schemeClr val="bg1"/>
                </a:solidFill>
                <a:latin typeface="+mj-lt"/>
                <a:cs typeface="+mj-lt"/>
              </a:rPr>
              <a:t>Roll number</a:t>
            </a:r>
            <a:endParaRPr lang="en-IN" sz="1200" b="1" i="0" u="none" strike="noStrike" cap="none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450"/>
              <a:buFont typeface="Arial" panose="020B0604020202020204"/>
              <a:buNone/>
            </a:pPr>
            <a:endParaRPr sz="4450" b="0" i="0" u="none" strike="noStrike" cap="none"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17000" y="2698279"/>
            <a:ext cx="89154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6244709" y="3045738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 panose="00000500000000000000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Microplastic Detection in Water using Arduino-Based Laser Scattering</a:t>
            </a:r>
            <a:endParaRPr sz="4450" b="0" i="0" u="none" strike="noStrike" cap="none"/>
          </a:p>
        </p:txBody>
      </p:sp>
      <p:sp>
        <p:nvSpPr>
          <p:cNvPr id="100" name="Google Shape;100;p14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90483" y="298648"/>
            <a:ext cx="6676549" cy="45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50"/>
              <a:buFont typeface="Barlow" panose="00000500000000000000"/>
              <a:buNone/>
            </a:pPr>
            <a:r>
              <a:rPr lang="en-US" sz="28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Unseen Threat: Microplastic Pollution</a:t>
            </a:r>
            <a:endParaRPr sz="2850" b="0" i="0" u="none" strike="noStrike" cap="none"/>
          </a:p>
        </p:txBody>
      </p:sp>
      <p:sp>
        <p:nvSpPr>
          <p:cNvPr id="107" name="Google Shape;107;p15"/>
          <p:cNvSpPr/>
          <p:nvPr/>
        </p:nvSpPr>
        <p:spPr>
          <a:xfrm>
            <a:off x="752713" y="1388150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8" name="Google Shape;108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9853" y="1388150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1016198" y="1583055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Ecosystem Disruption</a:t>
            </a:r>
            <a:endParaRPr sz="1750" b="0" i="0" u="none" strike="noStrike" cap="none"/>
          </a:p>
        </p:txBody>
      </p:sp>
      <p:sp>
        <p:nvSpPr>
          <p:cNvPr id="110" name="Google Shape;110;p15"/>
          <p:cNvSpPr/>
          <p:nvPr/>
        </p:nvSpPr>
        <p:spPr>
          <a:xfrm>
            <a:off x="1016198" y="1969175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Microplastics can harm aquatic life by blocking digestive tracts or leaching toxic chemicals, leading to malnutrition and reduced growth.</a:t>
            </a:r>
            <a:endParaRPr sz="1350" b="0" i="0" u="none" strike="noStrike" cap="none"/>
          </a:p>
        </p:txBody>
      </p:sp>
      <p:sp>
        <p:nvSpPr>
          <p:cNvPr id="111" name="Google Shape;111;p15"/>
          <p:cNvSpPr/>
          <p:nvPr/>
        </p:nvSpPr>
        <p:spPr>
          <a:xfrm>
            <a:off x="5185053" y="1388150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2" name="Google Shape;112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62193" y="1388150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5448538" y="1583055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Bioaccumulation</a:t>
            </a:r>
            <a:endParaRPr sz="1750" b="0" i="0" u="none" strike="noStrike" cap="none"/>
          </a:p>
        </p:txBody>
      </p:sp>
      <p:sp>
        <p:nvSpPr>
          <p:cNvPr id="114" name="Google Shape;114;p15"/>
          <p:cNvSpPr/>
          <p:nvPr/>
        </p:nvSpPr>
        <p:spPr>
          <a:xfrm>
            <a:off x="5448538" y="1969175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Small organisms ingest microplastics, which then move up the food chain, affecting larger species, including those consumed by humans.</a:t>
            </a:r>
            <a:endParaRPr sz="1350" b="0" i="0" u="none" strike="noStrike" cap="none"/>
          </a:p>
        </p:txBody>
      </p:sp>
      <p:sp>
        <p:nvSpPr>
          <p:cNvPr id="115" name="Google Shape;115;p15"/>
          <p:cNvSpPr/>
          <p:nvPr/>
        </p:nvSpPr>
        <p:spPr>
          <a:xfrm>
            <a:off x="9617393" y="1388150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6" name="Google Shape;116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94533" y="1388150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9880878" y="1583055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Human Consumption</a:t>
            </a:r>
            <a:endParaRPr sz="1750" b="0" i="0" u="none" strike="noStrike" cap="none"/>
          </a:p>
        </p:txBody>
      </p:sp>
      <p:sp>
        <p:nvSpPr>
          <p:cNvPr id="118" name="Google Shape;118;p15"/>
          <p:cNvSpPr/>
          <p:nvPr/>
        </p:nvSpPr>
        <p:spPr>
          <a:xfrm>
            <a:off x="9880878" y="1969175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Microplastics are found in drinking water, seafood, and salt, potentially entering the human body unknowingly and posing health risks.</a:t>
            </a:r>
            <a:endParaRPr sz="1350" b="0" i="0" u="none" strike="noStrike" cap="none"/>
          </a:p>
        </p:txBody>
      </p:sp>
      <p:sp>
        <p:nvSpPr>
          <p:cNvPr id="119" name="Google Shape;119;p15"/>
          <p:cNvSpPr/>
          <p:nvPr/>
        </p:nvSpPr>
        <p:spPr>
          <a:xfrm>
            <a:off x="752713" y="3437215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0" name="Google Shape;120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9853" y="3437215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1016198" y="3632121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Toxicity Risks</a:t>
            </a:r>
            <a:endParaRPr sz="1750" b="0" i="0" u="none" strike="noStrike" cap="none"/>
          </a:p>
        </p:txBody>
      </p:sp>
      <p:sp>
        <p:nvSpPr>
          <p:cNvPr id="122" name="Google Shape;122;p15"/>
          <p:cNvSpPr/>
          <p:nvPr/>
        </p:nvSpPr>
        <p:spPr>
          <a:xfrm>
            <a:off x="1016198" y="4018240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These particles can carry harmful chemicals like BPA, phthalates, and heavy metals, which can be released into the environment and living organisms.</a:t>
            </a:r>
            <a:endParaRPr sz="1350" b="0" i="0" u="none" strike="noStrike" cap="none"/>
          </a:p>
        </p:txBody>
      </p:sp>
      <p:sp>
        <p:nvSpPr>
          <p:cNvPr id="123" name="Google Shape;123;p15"/>
          <p:cNvSpPr/>
          <p:nvPr/>
        </p:nvSpPr>
        <p:spPr>
          <a:xfrm>
            <a:off x="5185053" y="3437215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4" name="Google Shape;124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62193" y="3437215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5448538" y="3632121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Cellular Damage</a:t>
            </a:r>
            <a:endParaRPr sz="1750" b="0" i="0" u="none" strike="noStrike" cap="none"/>
          </a:p>
        </p:txBody>
      </p:sp>
      <p:sp>
        <p:nvSpPr>
          <p:cNvPr id="126" name="Google Shape;126;p15"/>
          <p:cNvSpPr/>
          <p:nvPr/>
        </p:nvSpPr>
        <p:spPr>
          <a:xfrm>
            <a:off x="5448538" y="4018240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Studies suggest microplastics may cause inflammation, oxidative stress, and even DNA damage at a cellular level, impacting overall health.</a:t>
            </a:r>
            <a:endParaRPr sz="1350" b="0" i="0" u="none" strike="noStrike" cap="none"/>
          </a:p>
        </p:txBody>
      </p:sp>
      <p:sp>
        <p:nvSpPr>
          <p:cNvPr id="127" name="Google Shape;127;p15"/>
          <p:cNvSpPr/>
          <p:nvPr/>
        </p:nvSpPr>
        <p:spPr>
          <a:xfrm>
            <a:off x="9617393" y="3437215"/>
            <a:ext cx="4260294" cy="1877020"/>
          </a:xfrm>
          <a:prstGeom prst="roundRect">
            <a:avLst>
              <a:gd name="adj" fmla="val 5846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8" name="Google Shape;128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94533" y="3437215"/>
            <a:ext cx="91440" cy="18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9880878" y="3632121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Detection Difficulty</a:t>
            </a:r>
            <a:endParaRPr sz="1750" b="0" i="0" u="none" strike="noStrike" cap="none"/>
          </a:p>
        </p:txBody>
      </p:sp>
      <p:sp>
        <p:nvSpPr>
          <p:cNvPr id="130" name="Google Shape;130;p15"/>
          <p:cNvSpPr/>
          <p:nvPr/>
        </p:nvSpPr>
        <p:spPr>
          <a:xfrm>
            <a:off x="9880878" y="4018240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Microplastics are often invisible to the naked eye and require specialized, often expensive, equipment to detect accurately, hindering effective monitoring.</a:t>
            </a:r>
            <a:endParaRPr sz="1350" b="0" i="0" u="none" strike="noStrike" cap="none"/>
          </a:p>
        </p:txBody>
      </p:sp>
      <p:sp>
        <p:nvSpPr>
          <p:cNvPr id="131" name="Google Shape;131;p15"/>
          <p:cNvSpPr/>
          <p:nvPr/>
        </p:nvSpPr>
        <p:spPr>
          <a:xfrm>
            <a:off x="752713" y="5486281"/>
            <a:ext cx="4260294" cy="2152293"/>
          </a:xfrm>
          <a:prstGeom prst="roundRect">
            <a:avLst>
              <a:gd name="adj" fmla="val 5098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2" name="Google Shape;132;p1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9853" y="5486281"/>
            <a:ext cx="91440" cy="2152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>
            <a:off x="1016198" y="5681186"/>
            <a:ext cx="2263854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Lack of Regulation</a:t>
            </a:r>
            <a:endParaRPr sz="1750" b="0" i="0" u="none" strike="noStrike" cap="none"/>
          </a:p>
        </p:txBody>
      </p:sp>
      <p:sp>
        <p:nvSpPr>
          <p:cNvPr id="134" name="Google Shape;134;p15"/>
          <p:cNvSpPr/>
          <p:nvPr/>
        </p:nvSpPr>
        <p:spPr>
          <a:xfrm>
            <a:off x="1016198" y="6067306"/>
            <a:ext cx="3801904" cy="110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Many countries lack strict guidelines for microplastic levels in water, making it difficult to enforce protective measures and ensure public safety.</a:t>
            </a:r>
            <a:endParaRPr sz="1350" b="0" i="0" u="none" strike="noStrike" cap="none"/>
          </a:p>
        </p:txBody>
      </p:sp>
      <p:sp>
        <p:nvSpPr>
          <p:cNvPr id="135" name="Google Shape;135;p15"/>
          <p:cNvSpPr/>
          <p:nvPr/>
        </p:nvSpPr>
        <p:spPr>
          <a:xfrm>
            <a:off x="5185053" y="5486281"/>
            <a:ext cx="4260294" cy="2152293"/>
          </a:xfrm>
          <a:prstGeom prst="roundRect">
            <a:avLst>
              <a:gd name="adj" fmla="val 5098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6" name="Google Shape;136;p1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62193" y="5486281"/>
            <a:ext cx="91440" cy="2152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5448538" y="5681186"/>
            <a:ext cx="2312908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Water Treatment Costs</a:t>
            </a:r>
            <a:endParaRPr sz="1750" b="0" i="0" u="none" strike="noStrike" cap="none"/>
          </a:p>
        </p:txBody>
      </p:sp>
      <p:sp>
        <p:nvSpPr>
          <p:cNvPr id="138" name="Google Shape;138;p15"/>
          <p:cNvSpPr/>
          <p:nvPr/>
        </p:nvSpPr>
        <p:spPr>
          <a:xfrm>
            <a:off x="5448538" y="6067306"/>
            <a:ext cx="3801904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Removing microplastics from municipal water supplies requires advanced filtration technologies, significantly increasing operational expenses for water treatment plants.</a:t>
            </a:r>
            <a:endParaRPr sz="1350" b="0" i="0" u="none" strike="noStrike" cap="none"/>
          </a:p>
        </p:txBody>
      </p:sp>
      <p:sp>
        <p:nvSpPr>
          <p:cNvPr id="139" name="Google Shape;139;p15"/>
          <p:cNvSpPr/>
          <p:nvPr/>
        </p:nvSpPr>
        <p:spPr>
          <a:xfrm>
            <a:off x="9617393" y="5486281"/>
            <a:ext cx="4260294" cy="2152293"/>
          </a:xfrm>
          <a:prstGeom prst="roundRect">
            <a:avLst>
              <a:gd name="adj" fmla="val 5098"/>
            </a:avLst>
          </a:prstGeom>
          <a:solidFill>
            <a:srgbClr val="FFFFFF"/>
          </a:solidFill>
          <a:ln w="22850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0" name="Google Shape;140;p1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94533" y="5486281"/>
            <a:ext cx="91440" cy="2152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9880878" y="5681186"/>
            <a:ext cx="2315408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Marine Industry Losses</a:t>
            </a:r>
            <a:endParaRPr sz="1750" b="0" i="0" u="none" strike="noStrike" cap="none"/>
          </a:p>
        </p:txBody>
      </p:sp>
      <p:sp>
        <p:nvSpPr>
          <p:cNvPr id="142" name="Google Shape;142;p15"/>
          <p:cNvSpPr/>
          <p:nvPr/>
        </p:nvSpPr>
        <p:spPr>
          <a:xfrm>
            <a:off x="9880878" y="6067306"/>
            <a:ext cx="3801904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Contaminated waters negatively affect fisheries, tourism, and aquaculture, leading to substantial economic losses for communities dependent on these industries.</a:t>
            </a:r>
            <a:endParaRPr sz="1350" b="0" i="0" u="none" strike="noStrike" cap="none"/>
          </a:p>
        </p:txBody>
      </p:sp>
      <p:sp>
        <p:nvSpPr>
          <p:cNvPr id="143" name="Google Shape;143;p15"/>
          <p:cNvSpPr/>
          <p:nvPr/>
        </p:nvSpPr>
        <p:spPr>
          <a:xfrm>
            <a:off x="11732400" y="7776925"/>
            <a:ext cx="2898000" cy="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>
            <a:off x="758309" y="1845826"/>
            <a:ext cx="9214128" cy="57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 panose="00000500000000000000"/>
              <a:buNone/>
            </a:pPr>
            <a:r>
              <a:rPr lang="en-US" sz="35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Our Answer: Affordable Microplastic Detector</a:t>
            </a:r>
            <a:endParaRPr sz="3550" b="0" i="0" u="none" strike="noStrike" cap="none"/>
          </a:p>
        </p:txBody>
      </p:sp>
      <p:sp>
        <p:nvSpPr>
          <p:cNvPr id="150" name="Google Shape;150;p16"/>
          <p:cNvSpPr/>
          <p:nvPr>
            <p:custDataLst>
              <p:tags r:id="rId1"/>
            </p:custDataLst>
          </p:nvPr>
        </p:nvSpPr>
        <p:spPr>
          <a:xfrm>
            <a:off x="758309" y="2849166"/>
            <a:ext cx="4226838" cy="3534608"/>
          </a:xfrm>
          <a:prstGeom prst="roundRect">
            <a:avLst>
              <a:gd name="adj" fmla="val 9195"/>
            </a:avLst>
          </a:prstGeom>
          <a:solidFill>
            <a:srgbClr val="D4E9F7"/>
          </a:solidFill>
          <a:ln w="95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6"/>
          <p:cNvSpPr/>
          <p:nvPr>
            <p:custDataLst>
              <p:tags r:id="rId2"/>
            </p:custDataLst>
          </p:nvPr>
        </p:nvSpPr>
        <p:spPr>
          <a:xfrm>
            <a:off x="982504" y="307336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75B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2" name="Google Shape;152;p16" descr="preencoded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161217" y="3215521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/>
          <p:nvPr>
            <p:custDataLst>
              <p:tags r:id="rId5"/>
            </p:custDataLst>
          </p:nvPr>
        </p:nvSpPr>
        <p:spPr>
          <a:xfrm>
            <a:off x="982504" y="393989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Affordable Monitoring</a:t>
            </a:r>
            <a:endParaRPr sz="2200" b="0" i="0" u="none" strike="noStrike" cap="none"/>
          </a:p>
        </p:txBody>
      </p:sp>
      <p:sp>
        <p:nvSpPr>
          <p:cNvPr id="154" name="Google Shape;154;p16"/>
          <p:cNvSpPr/>
          <p:nvPr>
            <p:custDataLst>
              <p:tags r:id="rId6"/>
            </p:custDataLst>
          </p:nvPr>
        </p:nvSpPr>
        <p:spPr>
          <a:xfrm>
            <a:off x="983139" y="4380309"/>
            <a:ext cx="3778448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developed to offer an economical alternative for detecting microplastics in water, making it accessible to a wider audience.</a:t>
            </a:r>
            <a:endParaRPr sz="1700" b="0" i="0" u="none" strike="noStrike" cap="none"/>
          </a:p>
        </p:txBody>
      </p:sp>
      <p:sp>
        <p:nvSpPr>
          <p:cNvPr id="155" name="Google Shape;155;p16"/>
          <p:cNvSpPr/>
          <p:nvPr>
            <p:custDataLst>
              <p:tags r:id="rId7"/>
            </p:custDataLst>
          </p:nvPr>
        </p:nvSpPr>
        <p:spPr>
          <a:xfrm>
            <a:off x="5201722" y="2849166"/>
            <a:ext cx="4226838" cy="3534608"/>
          </a:xfrm>
          <a:prstGeom prst="roundRect">
            <a:avLst>
              <a:gd name="adj" fmla="val 9195"/>
            </a:avLst>
          </a:prstGeom>
          <a:solidFill>
            <a:srgbClr val="D4E9F7"/>
          </a:solidFill>
          <a:ln w="95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>
            <p:custDataLst>
              <p:tags r:id="rId8"/>
            </p:custDataLst>
          </p:nvPr>
        </p:nvSpPr>
        <p:spPr>
          <a:xfrm>
            <a:off x="5425916" y="307336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75B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7" name="Google Shape;157;p16" descr="preencoded.png"/>
          <p:cNvPicPr preferRelativeResize="0"/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5604629" y="3252073"/>
            <a:ext cx="292418" cy="2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>
            <p:custDataLst>
              <p:tags r:id="rId11"/>
            </p:custDataLst>
          </p:nvPr>
        </p:nvSpPr>
        <p:spPr>
          <a:xfrm>
            <a:off x="5425916" y="393989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Arduino-Based</a:t>
            </a:r>
            <a:endParaRPr sz="2200" b="0" i="0" u="none" strike="noStrike" cap="none"/>
          </a:p>
        </p:txBody>
      </p:sp>
      <p:sp>
        <p:nvSpPr>
          <p:cNvPr id="159" name="Google Shape;159;p16"/>
          <p:cNvSpPr/>
          <p:nvPr>
            <p:custDataLst>
              <p:tags r:id="rId12"/>
            </p:custDataLst>
          </p:nvPr>
        </p:nvSpPr>
        <p:spPr>
          <a:xfrm>
            <a:off x="5425916" y="4330779"/>
            <a:ext cx="3778448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Leveraging the versatility and accessibility of the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Arduino platform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for environmental sensing, ensuring ease of use and customization.</a:t>
            </a:r>
            <a:endParaRPr sz="1700" b="0" i="0" u="none" strike="noStrike" cap="none"/>
          </a:p>
        </p:txBody>
      </p:sp>
      <p:sp>
        <p:nvSpPr>
          <p:cNvPr id="160" name="Google Shape;160;p16"/>
          <p:cNvSpPr/>
          <p:nvPr>
            <p:custDataLst>
              <p:tags r:id="rId13"/>
            </p:custDataLst>
          </p:nvPr>
        </p:nvSpPr>
        <p:spPr>
          <a:xfrm>
            <a:off x="9645134" y="2849166"/>
            <a:ext cx="4226957" cy="3534608"/>
          </a:xfrm>
          <a:prstGeom prst="roundRect">
            <a:avLst>
              <a:gd name="adj" fmla="val 9195"/>
            </a:avLst>
          </a:prstGeom>
          <a:solidFill>
            <a:srgbClr val="D4E9F7"/>
          </a:solidFill>
          <a:ln w="95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16"/>
          <p:cNvSpPr/>
          <p:nvPr>
            <p:custDataLst>
              <p:tags r:id="rId14"/>
            </p:custDataLst>
          </p:nvPr>
        </p:nvSpPr>
        <p:spPr>
          <a:xfrm>
            <a:off x="9869329" y="307336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75B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2" name="Google Shape;162;p16" descr="preencoded.png"/>
          <p:cNvPicPr preferRelativeResize="0"/>
          <p:nvPr>
            <p:custDataLst>
              <p:tags r:id="rId15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10048042" y="3215521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>
            <p:custDataLst>
              <p:tags r:id="rId17"/>
            </p:custDataLst>
          </p:nvPr>
        </p:nvSpPr>
        <p:spPr>
          <a:xfrm>
            <a:off x="9869329" y="393989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Empowering Citizens</a:t>
            </a:r>
            <a:endParaRPr sz="2200" b="0" i="0" u="none" strike="noStrike" cap="none"/>
          </a:p>
        </p:txBody>
      </p:sp>
      <p:sp>
        <p:nvSpPr>
          <p:cNvPr id="164" name="Google Shape;164;p16"/>
          <p:cNvSpPr/>
          <p:nvPr>
            <p:custDataLst>
              <p:tags r:id="rId18"/>
            </p:custDataLst>
          </p:nvPr>
        </p:nvSpPr>
        <p:spPr>
          <a:xfrm>
            <a:off x="9869329" y="4426029"/>
            <a:ext cx="3778568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Designed for hobbyists, students, and DIY makers to engage directly in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water quality monitoring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fostering community involvement.</a:t>
            </a:r>
            <a:endParaRPr sz="1700" b="0" i="0" u="none" strike="noStrike" cap="none"/>
          </a:p>
        </p:txBody>
      </p:sp>
      <p:sp>
        <p:nvSpPr>
          <p:cNvPr id="165" name="Google Shape;165;p16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758309" y="705803"/>
            <a:ext cx="8050411" cy="57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 panose="00000500000000000000"/>
              <a:buNone/>
            </a:pPr>
            <a:r>
              <a:rPr lang="en-US" sz="35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How It Works: Light Scattering Principle</a:t>
            </a:r>
            <a:endParaRPr sz="3550" b="0" i="0" u="none" strike="noStrike" cap="none"/>
          </a:p>
        </p:txBody>
      </p:sp>
      <p:sp>
        <p:nvSpPr>
          <p:cNvPr id="172" name="Google Shape;172;p17"/>
          <p:cNvSpPr/>
          <p:nvPr/>
        </p:nvSpPr>
        <p:spPr>
          <a:xfrm>
            <a:off x="758309" y="1709142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detector operates on the fundamental principle of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light scattering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 b="0" i="0" u="none" strike="noStrike" cap="none"/>
          </a:p>
        </p:txBody>
      </p:sp>
      <p:sp>
        <p:nvSpPr>
          <p:cNvPr id="173" name="Google Shape;173;p17"/>
          <p:cNvSpPr/>
          <p:nvPr/>
        </p:nvSpPr>
        <p:spPr>
          <a:xfrm>
            <a:off x="758309" y="2494478"/>
            <a:ext cx="62925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When a beam of light passes through water containing microplastics, these tiny particles interact with the light:</a:t>
            </a:r>
            <a:endParaRPr sz="1700" b="0" i="0" u="none" strike="noStrike" cap="none"/>
          </a:p>
        </p:txBody>
      </p:sp>
      <p:sp>
        <p:nvSpPr>
          <p:cNvPr id="174" name="Google Shape;174;p17"/>
          <p:cNvSpPr/>
          <p:nvPr/>
        </p:nvSpPr>
        <p:spPr>
          <a:xfrm>
            <a:off x="758309" y="338280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They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scatter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some of the light in various directions.</a:t>
            </a:r>
            <a:endParaRPr sz="1700" b="0" i="0" u="none" strike="noStrike" cap="none"/>
          </a:p>
        </p:txBody>
      </p:sp>
      <p:sp>
        <p:nvSpPr>
          <p:cNvPr id="175" name="Google Shape;175;p17"/>
          <p:cNvSpPr/>
          <p:nvPr/>
        </p:nvSpPr>
        <p:spPr>
          <a:xfrm>
            <a:off x="758309" y="380523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They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absorb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 portion of the light's energy.</a:t>
            </a:r>
            <a:endParaRPr sz="1700" b="0" i="0" u="none" strike="noStrike" cap="none"/>
          </a:p>
        </p:txBody>
      </p:sp>
      <p:sp>
        <p:nvSpPr>
          <p:cNvPr id="176" name="Google Shape;176;p17"/>
          <p:cNvSpPr/>
          <p:nvPr/>
        </p:nvSpPr>
        <p:spPr>
          <a:xfrm>
            <a:off x="758309" y="4346853"/>
            <a:ext cx="6292572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This interaction leads to a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reduction in the intensity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of the original light beam that reaches a sensor placed directly opposite the light source. By measuring this decrease, we can infer the presence and concentration of microplastics.</a:t>
            </a:r>
            <a:endParaRPr sz="1700" b="0" i="0" u="none" strike="noStrike" cap="none"/>
          </a:p>
        </p:txBody>
      </p:sp>
      <p:pic>
        <p:nvPicPr>
          <p:cNvPr id="177" name="Google Shape;177;p1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87139" y="2543294"/>
            <a:ext cx="6292572" cy="419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7587139" y="6982063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/>
              <a:buNone/>
            </a:pPr>
            <a:endParaRPr sz="1700" b="0" i="0" u="none" strike="noStrike" cap="none"/>
          </a:p>
        </p:txBody>
      </p:sp>
      <p:sp>
        <p:nvSpPr>
          <p:cNvPr id="179" name="Google Shape;179;p17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758309" y="601980"/>
            <a:ext cx="4735354" cy="37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300"/>
              <a:buFont typeface="Barlow" panose="00000500000000000000"/>
              <a:buNone/>
            </a:pPr>
            <a:r>
              <a:rPr lang="en-US" sz="230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Essential Components for Assembly</a:t>
            </a:r>
            <a:endParaRPr sz="2300" b="0" i="0" u="none" strike="noStrike" cap="none"/>
          </a:p>
        </p:txBody>
      </p:sp>
      <p:pic>
        <p:nvPicPr>
          <p:cNvPr id="186" name="Google Shape;186;p1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89879" y="1254085"/>
            <a:ext cx="19907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/>
          <p:nvPr/>
        </p:nvSpPr>
        <p:spPr>
          <a:xfrm>
            <a:off x="1958697" y="3420785"/>
            <a:ext cx="1852970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Resistor (10k)</a:t>
            </a:r>
            <a:endParaRPr sz="1450" b="0" i="0" u="none" strike="noStrike" cap="none"/>
          </a:p>
        </p:txBody>
      </p:sp>
      <p:sp>
        <p:nvSpPr>
          <p:cNvPr id="188" name="Google Shape;188;p18"/>
          <p:cNvSpPr/>
          <p:nvPr/>
        </p:nvSpPr>
        <p:spPr>
          <a:xfrm>
            <a:off x="758309" y="3736777"/>
            <a:ext cx="4253865" cy="45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Regulates the electrical current flow to the Light Dependent Resistor (LDR), ensuring its proper operation.</a:t>
            </a:r>
            <a:endParaRPr sz="1100" b="0" i="0" u="none" strike="noStrike" cap="none"/>
          </a:p>
        </p:txBody>
      </p:sp>
      <p:pic>
        <p:nvPicPr>
          <p:cNvPr id="189" name="Google Shape;189;p1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19718" y="1254085"/>
            <a:ext cx="1990844" cy="1990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6388656" y="3420904"/>
            <a:ext cx="1852970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Laser Diode Module</a:t>
            </a:r>
            <a:endParaRPr sz="1450" b="0" i="0" u="none" strike="noStrike" cap="none"/>
          </a:p>
        </p:txBody>
      </p:sp>
      <p:sp>
        <p:nvSpPr>
          <p:cNvPr id="191" name="Google Shape;191;p18"/>
          <p:cNvSpPr/>
          <p:nvPr/>
        </p:nvSpPr>
        <p:spPr>
          <a:xfrm>
            <a:off x="5188148" y="3736896"/>
            <a:ext cx="4253984" cy="45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Emits a focused, monochromatic light beam through the water sample, crucial for light scattering detection.</a:t>
            </a:r>
            <a:endParaRPr sz="1100" b="0" i="0" u="none" strike="noStrike" cap="none"/>
          </a:p>
        </p:txBody>
      </p:sp>
      <p:pic>
        <p:nvPicPr>
          <p:cNvPr id="192" name="Google Shape;192;p18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49677" y="1254085"/>
            <a:ext cx="1990844" cy="1990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/>
          <p:nvPr/>
        </p:nvSpPr>
        <p:spPr>
          <a:xfrm>
            <a:off x="10456902" y="3420904"/>
            <a:ext cx="2576274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Light Sensor (LDR/Photodiode)</a:t>
            </a:r>
            <a:endParaRPr sz="1450" b="0" i="0" u="none" strike="noStrike" cap="none"/>
          </a:p>
        </p:txBody>
      </p:sp>
      <p:sp>
        <p:nvSpPr>
          <p:cNvPr id="194" name="Google Shape;194;p18"/>
          <p:cNvSpPr/>
          <p:nvPr/>
        </p:nvSpPr>
        <p:spPr>
          <a:xfrm>
            <a:off x="9618107" y="3736896"/>
            <a:ext cx="4253984" cy="67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Detects the intensity of the transmitted light after it passes through the water sample, converting it into an electrical signal.</a:t>
            </a:r>
            <a:endParaRPr sz="1100" b="0" i="0" u="none" strike="noStrike" cap="none"/>
          </a:p>
        </p:txBody>
      </p:sp>
      <p:pic>
        <p:nvPicPr>
          <p:cNvPr id="195" name="Google Shape;195;p18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89879" y="4694277"/>
            <a:ext cx="19907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/>
          <p:nvPr/>
        </p:nvSpPr>
        <p:spPr>
          <a:xfrm>
            <a:off x="1633299" y="6860977"/>
            <a:ext cx="2503884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Transparent Beaker/Container</a:t>
            </a:r>
            <a:endParaRPr sz="1450" b="0" i="0" u="none" strike="noStrike" cap="none"/>
          </a:p>
        </p:txBody>
      </p:sp>
      <p:sp>
        <p:nvSpPr>
          <p:cNvPr id="197" name="Google Shape;197;p18"/>
          <p:cNvSpPr/>
          <p:nvPr/>
        </p:nvSpPr>
        <p:spPr>
          <a:xfrm>
            <a:off x="758309" y="7176968"/>
            <a:ext cx="4253865" cy="45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Holds the water sample for testing, allowing unobstructed passage of the laser light.</a:t>
            </a:r>
            <a:endParaRPr sz="1100" b="0" i="0" u="none" strike="noStrike" cap="none"/>
          </a:p>
        </p:txBody>
      </p:sp>
      <p:pic>
        <p:nvPicPr>
          <p:cNvPr id="198" name="Google Shape;198;p18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319718" y="4694277"/>
            <a:ext cx="1990844" cy="1990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/>
          <p:nvPr/>
        </p:nvSpPr>
        <p:spPr>
          <a:xfrm>
            <a:off x="6156603" y="6861096"/>
            <a:ext cx="2316956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Breadboard &amp; Jumper Wires</a:t>
            </a:r>
            <a:endParaRPr sz="1450" b="0" i="0" u="none" strike="noStrike" cap="none"/>
          </a:p>
        </p:txBody>
      </p:sp>
      <p:sp>
        <p:nvSpPr>
          <p:cNvPr id="200" name="Google Shape;200;p18"/>
          <p:cNvSpPr/>
          <p:nvPr/>
        </p:nvSpPr>
        <p:spPr>
          <a:xfrm>
            <a:off x="5188148" y="7177088"/>
            <a:ext cx="4253984" cy="45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Used for prototyping and easily connecting all the electronic components without soldering.</a:t>
            </a:r>
            <a:endParaRPr sz="1100" b="0" i="0" u="none" strike="noStrike" cap="none"/>
          </a:p>
        </p:txBody>
      </p:sp>
      <p:pic>
        <p:nvPicPr>
          <p:cNvPr id="201" name="Google Shape;201;p18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749677" y="4694277"/>
            <a:ext cx="1990844" cy="1990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10818614" y="6861096"/>
            <a:ext cx="1852970" cy="2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Barlow" panose="00000500000000000000"/>
              <a:buNone/>
            </a:pPr>
            <a:r>
              <a:rPr lang="en-US" sz="14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Arduino UNO</a:t>
            </a:r>
            <a:endParaRPr sz="1450" b="0" i="0" u="none" strike="noStrike" cap="none"/>
          </a:p>
        </p:txBody>
      </p:sp>
      <p:sp>
        <p:nvSpPr>
          <p:cNvPr id="203" name="Google Shape;203;p18"/>
          <p:cNvSpPr/>
          <p:nvPr/>
        </p:nvSpPr>
        <p:spPr>
          <a:xfrm>
            <a:off x="9618107" y="7177088"/>
            <a:ext cx="4253984" cy="45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1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brain of the system, responsible for processing sensor data and controlling other components.</a:t>
            </a:r>
            <a:endParaRPr sz="1100" b="0" i="0" u="none" strike="noStrike" cap="none"/>
          </a:p>
        </p:txBody>
      </p:sp>
      <p:sp>
        <p:nvSpPr>
          <p:cNvPr id="204" name="Google Shape;204;p18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>
            <a:off x="346700" y="771175"/>
            <a:ext cx="4908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50"/>
              <a:buFont typeface="Barlow" panose="00000500000000000000"/>
              <a:buNone/>
            </a:pPr>
            <a:r>
              <a:rPr lang="en-US" sz="28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Optimal System Arrangement</a:t>
            </a:r>
            <a:endParaRPr sz="2850" b="0" i="0" u="none" strike="noStrike" cap="none"/>
          </a:p>
        </p:txBody>
      </p:sp>
      <p:pic>
        <p:nvPicPr>
          <p:cNvPr id="211" name="Google Shape;211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658" y="1590026"/>
            <a:ext cx="267711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926762" y="1617113"/>
            <a:ext cx="2349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Sample Container</a:t>
            </a:r>
            <a:endParaRPr sz="1750" b="0" i="0" u="none" strike="noStrike" cap="none"/>
          </a:p>
        </p:txBody>
      </p:sp>
      <p:sp>
        <p:nvSpPr>
          <p:cNvPr id="213" name="Google Shape;213;p19"/>
          <p:cNvSpPr/>
          <p:nvPr/>
        </p:nvSpPr>
        <p:spPr>
          <a:xfrm>
            <a:off x="926762" y="2075504"/>
            <a:ext cx="62346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3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transparent beaker</a:t>
            </a: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or acrylic container is used to hold the water sample, ensuring clear light transmission.</a:t>
            </a:r>
            <a:endParaRPr sz="1350" b="0" i="0" u="none" strike="noStrike" cap="none"/>
          </a:p>
        </p:txBody>
      </p:sp>
      <p:pic>
        <p:nvPicPr>
          <p:cNvPr id="214" name="Google Shape;214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658" y="2949600"/>
            <a:ext cx="267711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/>
          <p:nvPr/>
        </p:nvSpPr>
        <p:spPr>
          <a:xfrm>
            <a:off x="926762" y="2976687"/>
            <a:ext cx="2399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Laser Diode Placement</a:t>
            </a:r>
            <a:endParaRPr sz="1750" b="0" i="0" u="none" strike="noStrike" cap="none"/>
          </a:p>
        </p:txBody>
      </p:sp>
      <p:sp>
        <p:nvSpPr>
          <p:cNvPr id="216" name="Google Shape;216;p19"/>
          <p:cNvSpPr/>
          <p:nvPr/>
        </p:nvSpPr>
        <p:spPr>
          <a:xfrm>
            <a:off x="926762" y="3435076"/>
            <a:ext cx="62346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laser module is securely </a:t>
            </a:r>
            <a:r>
              <a:rPr lang="en-US" sz="13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fixed on one side</a:t>
            </a: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of the transparent container, directing a focused beam through the water.</a:t>
            </a:r>
            <a:endParaRPr sz="1350" b="0" i="0" u="none" strike="noStrike" cap="none"/>
          </a:p>
        </p:txBody>
      </p:sp>
      <p:pic>
        <p:nvPicPr>
          <p:cNvPr id="217" name="Google Shape;217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658" y="4309173"/>
            <a:ext cx="267711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/>
          <p:nvPr/>
        </p:nvSpPr>
        <p:spPr>
          <a:xfrm>
            <a:off x="926762" y="4336259"/>
            <a:ext cx="2349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Primary Light Sensor</a:t>
            </a:r>
            <a:endParaRPr sz="1750" b="0" i="0" u="none" strike="noStrike" cap="none"/>
          </a:p>
        </p:txBody>
      </p:sp>
      <p:sp>
        <p:nvSpPr>
          <p:cNvPr id="219" name="Google Shape;219;p19"/>
          <p:cNvSpPr/>
          <p:nvPr/>
        </p:nvSpPr>
        <p:spPr>
          <a:xfrm>
            <a:off x="926762" y="4794650"/>
            <a:ext cx="62346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light sensor (LDR/photodiode) is positioned </a:t>
            </a:r>
            <a:r>
              <a:rPr lang="en-US" sz="13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directly opposite the laser</a:t>
            </a: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measuring the transmitted light intensity.</a:t>
            </a:r>
            <a:endParaRPr sz="1350" b="0" i="0" u="none" strike="noStrike" cap="none"/>
          </a:p>
        </p:txBody>
      </p:sp>
      <p:pic>
        <p:nvPicPr>
          <p:cNvPr id="220" name="Google Shape;220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658" y="5668746"/>
            <a:ext cx="267711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/>
          <p:nvPr/>
        </p:nvSpPr>
        <p:spPr>
          <a:xfrm>
            <a:off x="926762" y="5695833"/>
            <a:ext cx="30375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 panose="00000500000000000000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Optional Second Sensor (90°)</a:t>
            </a:r>
            <a:endParaRPr sz="1750" b="0" i="0" u="none" strike="noStrike" cap="none"/>
          </a:p>
        </p:txBody>
      </p:sp>
      <p:sp>
        <p:nvSpPr>
          <p:cNvPr id="222" name="Google Shape;222;p19"/>
          <p:cNvSpPr/>
          <p:nvPr/>
        </p:nvSpPr>
        <p:spPr>
          <a:xfrm>
            <a:off x="926762" y="6154223"/>
            <a:ext cx="62346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For enhanced sensitivity, a second sensor can be placed at a </a:t>
            </a:r>
            <a:r>
              <a:rPr lang="en-US" sz="13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90-degree angle</a:t>
            </a: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to the light beam. This sensor detects the light specifically scattered by microplastic particles, offering another data point for analysis.</a:t>
            </a:r>
            <a:endParaRPr sz="1350" b="0" i="0" u="none" strike="noStrike" cap="none"/>
          </a:p>
        </p:txBody>
      </p:sp>
      <p:sp>
        <p:nvSpPr>
          <p:cNvPr id="223" name="Google Shape;223;p19"/>
          <p:cNvSpPr/>
          <p:nvPr/>
        </p:nvSpPr>
        <p:spPr>
          <a:xfrm>
            <a:off x="7804904" y="1578173"/>
            <a:ext cx="6074688" cy="2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 panose="020B0604020202020204"/>
              <a:buNone/>
            </a:pPr>
            <a:endParaRPr sz="1350" b="0" i="0" u="none" strike="noStrike" cap="none"/>
          </a:p>
        </p:txBody>
      </p:sp>
      <p:pic>
        <p:nvPicPr>
          <p:cNvPr id="224" name="Google Shape;224;p19" title="Screenshot 2025-08-27 152606.png"/>
          <p:cNvPicPr preferRelativeResize="0"/>
          <p:nvPr/>
        </p:nvPicPr>
        <p:blipFill rotWithShape="1">
          <a:blip r:embed="rId2"/>
          <a:srcRect l="12269" r="-12269"/>
          <a:stretch>
            <a:fillRect/>
          </a:stretch>
        </p:blipFill>
        <p:spPr>
          <a:xfrm>
            <a:off x="7376150" y="1227175"/>
            <a:ext cx="8362950" cy="6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>
            <a:off x="758309" y="1231583"/>
            <a:ext cx="9613225" cy="57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 panose="00000500000000000000"/>
              <a:buNone/>
            </a:pPr>
            <a:r>
              <a:rPr lang="en-US" sz="355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Code &amp; Programming: The Brain of the Detector</a:t>
            </a:r>
            <a:endParaRPr sz="3550" b="0" i="0" u="none" strike="noStrike" cap="none"/>
          </a:p>
        </p:txBody>
      </p:sp>
      <p:sp>
        <p:nvSpPr>
          <p:cNvPr id="231" name="Google Shape;231;p20"/>
          <p:cNvSpPr/>
          <p:nvPr/>
        </p:nvSpPr>
        <p:spPr>
          <a:xfrm>
            <a:off x="758309" y="2234922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17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Arduino code</a:t>
            </a: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is the operational core of our detector, enabling it to transform raw sensor data into meaningful insights.</a:t>
            </a:r>
            <a:endParaRPr sz="1700" b="0" i="0" u="none" strike="noStrike" cap="none"/>
          </a:p>
        </p:txBody>
      </p:sp>
      <p:sp>
        <p:nvSpPr>
          <p:cNvPr id="232" name="Google Shape;232;p20"/>
          <p:cNvSpPr/>
          <p:nvPr/>
        </p:nvSpPr>
        <p:spPr>
          <a:xfrm>
            <a:off x="758309" y="3172063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It performs several critical functions:</a:t>
            </a:r>
            <a:endParaRPr sz="1700" b="0" i="0" u="none" strike="noStrike" cap="none">
              <a:highlight>
                <a:schemeClr val="lt1"/>
              </a:highlight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758309" y="3762494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 panose="00000500000000000000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01</a:t>
            </a:r>
            <a:endParaRPr sz="1700" b="0" i="0" u="none" strike="noStrike" cap="none"/>
          </a:p>
        </p:txBody>
      </p:sp>
      <p:pic>
        <p:nvPicPr>
          <p:cNvPr id="234" name="Google Shape;234;p2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8309" y="4100036"/>
            <a:ext cx="422683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758309" y="4269224"/>
            <a:ext cx="302859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Sensor Data Acquisition</a:t>
            </a:r>
            <a:endParaRPr sz="2200" b="0" i="0" u="none" strike="noStrike" cap="none"/>
          </a:p>
        </p:txBody>
      </p:sp>
      <p:sp>
        <p:nvSpPr>
          <p:cNvPr id="236" name="Google Shape;236;p20"/>
          <p:cNvSpPr/>
          <p:nvPr/>
        </p:nvSpPr>
        <p:spPr>
          <a:xfrm>
            <a:off x="758309" y="4755356"/>
            <a:ext cx="4226838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Reads the analog light intensity values from the LDR/photodiode, capturing the changes caused by microplastics in the water.</a:t>
            </a:r>
            <a:endParaRPr sz="1700" b="0" i="0" u="none" strike="noStrike" cap="none"/>
          </a:p>
        </p:txBody>
      </p:sp>
      <p:sp>
        <p:nvSpPr>
          <p:cNvPr id="237" name="Google Shape;237;p20"/>
          <p:cNvSpPr/>
          <p:nvPr/>
        </p:nvSpPr>
        <p:spPr>
          <a:xfrm>
            <a:off x="5201728" y="3762500"/>
            <a:ext cx="4146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 panose="00000500000000000000"/>
              <a:buNone/>
            </a:pPr>
            <a:r>
              <a:rPr lang="en-US" sz="1700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0</a:t>
            </a:r>
            <a:r>
              <a:rPr lang="en-US" sz="1700" b="0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</a:t>
            </a:r>
            <a:endParaRPr sz="1700" b="0" i="0" u="none" strike="noStrike" cap="none"/>
          </a:p>
        </p:txBody>
      </p:sp>
      <p:pic>
        <p:nvPicPr>
          <p:cNvPr id="238" name="Google Shape;238;p2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722" y="4100036"/>
            <a:ext cx="422683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>
            <a:off x="5201722" y="426488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Data Processing</a:t>
            </a:r>
            <a:endParaRPr sz="2200" b="0" i="0" u="none" strike="noStrike" cap="none"/>
          </a:p>
        </p:txBody>
      </p:sp>
      <p:sp>
        <p:nvSpPr>
          <p:cNvPr id="240" name="Google Shape;240;p20"/>
          <p:cNvSpPr/>
          <p:nvPr/>
        </p:nvSpPr>
        <p:spPr>
          <a:xfrm>
            <a:off x="5201722" y="4755356"/>
            <a:ext cx="4226838" cy="208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Based on pre-calibrated values, it calculates the percentage concentration of microplastics by comparing the detected light intensity to a clear water baseline, filtering out noise.</a:t>
            </a:r>
            <a:endParaRPr sz="1700" b="0" i="0" u="none" strike="noStrike" cap="none"/>
          </a:p>
        </p:txBody>
      </p:sp>
      <p:sp>
        <p:nvSpPr>
          <p:cNvPr id="241" name="Google Shape;241;p20"/>
          <p:cNvSpPr/>
          <p:nvPr/>
        </p:nvSpPr>
        <p:spPr>
          <a:xfrm>
            <a:off x="9645112" y="3762500"/>
            <a:ext cx="5271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 panose="00000500000000000000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03</a:t>
            </a:r>
            <a:endParaRPr sz="1700" b="0" i="0" u="none" strike="noStrike" cap="none"/>
          </a:p>
        </p:txBody>
      </p:sp>
      <p:pic>
        <p:nvPicPr>
          <p:cNvPr id="242" name="Google Shape;242;p2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45134" y="4121587"/>
            <a:ext cx="422695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/>
          <p:nvPr/>
        </p:nvSpPr>
        <p:spPr>
          <a:xfrm>
            <a:off x="9645134" y="426922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 panose="00000500000000000000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Display Output</a:t>
            </a:r>
            <a:endParaRPr sz="2200" b="0" i="0" u="none" strike="noStrike" cap="none"/>
          </a:p>
        </p:txBody>
      </p:sp>
      <p:sp>
        <p:nvSpPr>
          <p:cNvPr id="244" name="Google Shape;244;p20"/>
          <p:cNvSpPr/>
          <p:nvPr/>
        </p:nvSpPr>
        <p:spPr>
          <a:xfrm>
            <a:off x="9645134" y="4755356"/>
            <a:ext cx="4226957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Formats and sends the calculated concentration to the 16x2 LCD screen for real-time display, providing immediate and understandable results to the user.</a:t>
            </a:r>
            <a:endParaRPr sz="1700" b="0" i="0" u="none" strike="noStrike" cap="none"/>
          </a:p>
        </p:txBody>
      </p:sp>
      <p:sp>
        <p:nvSpPr>
          <p:cNvPr id="245" name="Google Shape;245;p20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758309" y="514429"/>
            <a:ext cx="8159829" cy="54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400"/>
              <a:buFont typeface="Barlow" panose="00000500000000000000"/>
              <a:buNone/>
            </a:pPr>
            <a:r>
              <a:rPr lang="en-US" sz="3400" b="1" i="0" u="none" strike="noStrike" cap="none">
                <a:solidFill>
                  <a:srgbClr val="2E3C4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Interpreting the Output: Real-Time Results</a:t>
            </a:r>
            <a:endParaRPr sz="3400" b="0" i="0" u="none" strike="noStrike" cap="none"/>
          </a:p>
        </p:txBody>
      </p:sp>
      <p:sp>
        <p:nvSpPr>
          <p:cNvPr id="252" name="Google Shape;252;p21"/>
          <p:cNvSpPr/>
          <p:nvPr/>
        </p:nvSpPr>
        <p:spPr>
          <a:xfrm>
            <a:off x="762754" y="1738590"/>
            <a:ext cx="6305788" cy="65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r>
              <a:rPr lang="en-US" sz="16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system's real-time display on the LCD screen makes immediate assessment possible.</a:t>
            </a:r>
            <a:endParaRPr sz="1600" b="0" i="0" u="none" strike="noStrike" cap="none"/>
          </a:p>
        </p:txBody>
      </p:sp>
      <p:sp>
        <p:nvSpPr>
          <p:cNvPr id="253" name="Google Shape;253;p21"/>
          <p:cNvSpPr/>
          <p:nvPr/>
        </p:nvSpPr>
        <p:spPr>
          <a:xfrm>
            <a:off x="758309" y="2530316"/>
            <a:ext cx="6305788" cy="164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r>
              <a:rPr lang="en-US" sz="16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primary output is the </a:t>
            </a:r>
            <a:r>
              <a:rPr lang="en-US" sz="16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percentage concentration of microplastics</a:t>
            </a:r>
            <a:r>
              <a:rPr lang="en-US" sz="16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indicating the relative turbidity caused by the plastic particles. For example, a reading of "5% MP" would mean a 5% reduction in light intensity due to microplastics compared to clean water.</a:t>
            </a:r>
            <a:endParaRPr lang="en-US" sz="1600" b="0" i="0" u="none" strike="noStrike" cap="none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endParaRPr lang="en-US" sz="1600" b="0" i="0" u="none" strike="noStrike" cap="none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endParaRPr lang="en-US" sz="1600" b="0" i="0" u="none" strike="noStrike" cap="none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endParaRPr sz="1600" b="0" i="0" u="none" strike="noStrike" cap="none"/>
          </a:p>
        </p:txBody>
      </p:sp>
      <p:sp>
        <p:nvSpPr>
          <p:cNvPr id="254" name="Google Shape;254;p21"/>
          <p:cNvSpPr/>
          <p:nvPr/>
        </p:nvSpPr>
        <p:spPr>
          <a:xfrm>
            <a:off x="758190" y="4618990"/>
            <a:ext cx="6305550" cy="157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Montserrat"/>
              <a:buNone/>
            </a:pPr>
            <a:r>
              <a:rPr lang="en-US" sz="16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This immediate feedback allows for quick environmental surveys and provides a tangible measure of water quality that is easy to understand, even for non-experts, facilitating rapid response to pollution events.</a:t>
            </a:r>
            <a:endParaRPr sz="1600" b="0" i="0" u="none" strike="noStrike" cap="none"/>
          </a:p>
        </p:txBody>
      </p:sp>
      <p:pic>
        <p:nvPicPr>
          <p:cNvPr id="255" name="Google Shape;255;p2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73923" y="1677591"/>
            <a:ext cx="5647373" cy="564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11732400" y="7641900"/>
            <a:ext cx="2898000" cy="58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0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1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2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3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4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15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2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3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4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5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6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7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8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ags/tag9.xml><?xml version="1.0" encoding="utf-8"?>
<p:tagLst xmlns:p="http://schemas.openxmlformats.org/presentationml/2006/main">
  <p:tag name="KSO_WM_DIAGRAM_VIRTUALLY_FRAME" val="{&quot;height&quot;:278.3155905511811,&quot;left&quot;:59.70937007874015,&quot;top&quot;:224.34377952755904,&quot;width&quot;:1032.5812598425196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5825</Words>
  <Application>WPS Presentation</Application>
  <PresentationFormat/>
  <Paragraphs>185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</vt:lpstr>
      <vt:lpstr>Calibri</vt:lpstr>
      <vt:lpstr>Barlow</vt:lpstr>
      <vt:lpstr>Montserrat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Rampalli Architha</cp:lastModifiedBy>
  <cp:revision>1</cp:revision>
  <dcterms:created xsi:type="dcterms:W3CDTF">2025-09-22T14:53:20Z</dcterms:created>
  <dcterms:modified xsi:type="dcterms:W3CDTF">2025-09-22T14:53:20Z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5033D99024E4467BB5F9188DB6710B80_12</vt:lpwstr>
  </property>
  <property fmtid="{D5CDD505-2E9C-101B-9397-08002B2CF9AE}" pid="3" name="KSOProductBuildVer">
    <vt:lpwstr>1033-12.2.0.22549</vt:lpwstr>
  </property>
</Properties>
</file>